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8" r:id="rId2"/>
    <p:sldId id="287" r:id="rId3"/>
    <p:sldId id="281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19" r:id="rId18"/>
    <p:sldId id="302" r:id="rId19"/>
    <p:sldId id="318" r:id="rId20"/>
    <p:sldId id="304" r:id="rId21"/>
    <p:sldId id="301" r:id="rId22"/>
    <p:sldId id="307" r:id="rId23"/>
    <p:sldId id="305" r:id="rId24"/>
    <p:sldId id="306" r:id="rId25"/>
    <p:sldId id="308" r:id="rId26"/>
    <p:sldId id="320" r:id="rId27"/>
    <p:sldId id="310" r:id="rId28"/>
    <p:sldId id="311" r:id="rId29"/>
    <p:sldId id="312" r:id="rId30"/>
    <p:sldId id="313" r:id="rId31"/>
    <p:sldId id="3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49"/>
    <a:srgbClr val="0077C8"/>
    <a:srgbClr val="4B4F54"/>
    <a:srgbClr val="E03C31"/>
    <a:srgbClr val="8EDD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4C6439-DA8F-4ED6-8245-1D6F7FAF1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31ADF-F3C8-4ED0-B4A8-49457D5B99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6BB26-73A6-4317-82E0-FDF7AEA116C6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4A0B5-6E7E-458A-B354-9D3CC1C104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DC16B-CF2C-477A-9847-B396C8570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8BA8-2753-47AD-93DC-52018FE4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7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59ED-E063-419A-B108-5F85E62CA558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AED6B67A-7EA4-4ED6-9B60-E96D13FA3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600709EC-1B91-4EFD-AEA9-655200259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1E3170E-7EBB-44B1-8796-48206C9F1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C3882-A5A0-4DB6-92C8-58D5C50A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5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50FAD-F356-45BA-803D-60B0496B2106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rgbClr val="0033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D7A2E-C7A5-40CE-A459-2C5ED00E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28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C7F6-923E-4FA6-A66E-FFE55766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3283"/>
            <a:ext cx="2743200" cy="365125"/>
          </a:xfrm>
          <a:prstGeom prst="rect">
            <a:avLst/>
          </a:prstGeom>
        </p:spPr>
        <p:txBody>
          <a:bodyPr/>
          <a:lstStyle/>
          <a:p>
            <a:fld id="{5E6D1830-5D39-44CE-94E7-D9701561BE1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81697-3D6F-4ED8-8752-3663F66A119A}"/>
              </a:ext>
            </a:extLst>
          </p:cNvPr>
          <p:cNvSpPr/>
          <p:nvPr userDrawn="1"/>
        </p:nvSpPr>
        <p:spPr>
          <a:xfrm>
            <a:off x="0" y="6281806"/>
            <a:ext cx="12192000" cy="576193"/>
          </a:xfrm>
          <a:prstGeom prst="rect">
            <a:avLst/>
          </a:prstGeom>
          <a:solidFill>
            <a:srgbClr val="007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9321D-7301-44A0-A430-DB129675BC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2" y="298439"/>
            <a:ext cx="3312841" cy="1380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B5B05-B6C1-4FD1-99CF-8F8EB911E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65931"/>
            <a:ext cx="9829800" cy="172156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A0ED5-C2E3-4A70-A1B2-168D544AE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74638"/>
            <a:ext cx="9829800" cy="17790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E4D240-1199-47DC-921C-924199092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5"/>
          <a:stretch/>
        </p:blipFill>
        <p:spPr>
          <a:xfrm>
            <a:off x="0" y="2985052"/>
            <a:ext cx="12192000" cy="38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47FB405-108B-4822-A306-303A0332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9"/>
            <a:ext cx="10515600" cy="100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33A172-0567-44AA-986D-456685DDB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38183"/>
            <a:ext cx="10515600" cy="4732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6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Pr>
        <a:solidFill>
          <a:srgbClr val="00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47FB405-108B-4822-A306-303A0332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9"/>
            <a:ext cx="10515600" cy="100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8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 1">
    <p:bg>
      <p:bgPr>
        <a:solidFill>
          <a:srgbClr val="00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B25D51-F19F-4CE7-B7AC-E999C41F8B9E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rgbClr val="003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52C14-B117-4B6A-B5B7-D28CEE0A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F12E2-1188-4104-B6F4-61C70C76B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096A9F-077D-4615-A828-8354896D17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9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 2">
    <p:bg>
      <p:bgPr>
        <a:solidFill>
          <a:srgbClr val="4B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B25D51-F19F-4CE7-B7AC-E999C41F8B9E}"/>
              </a:ext>
            </a:extLst>
          </p:cNvPr>
          <p:cNvSpPr/>
          <p:nvPr userDrawn="1"/>
        </p:nvSpPr>
        <p:spPr>
          <a:xfrm>
            <a:off x="0" y="6315075"/>
            <a:ext cx="12192000" cy="542925"/>
          </a:xfrm>
          <a:prstGeom prst="rect">
            <a:avLst/>
          </a:prstGeom>
          <a:solidFill>
            <a:srgbClr val="4B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52C14-B117-4B6A-B5B7-D28CEE0A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F12E2-1188-4104-B6F4-61C70C76B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DCBE1B-86D2-4410-8FBC-F05C8C733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213B-DB5E-4469-A99D-BB17CABBF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8183"/>
            <a:ext cx="5181600" cy="4732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4D25-9E0E-44B0-8F0B-C3383C759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8183"/>
            <a:ext cx="5181600" cy="4732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CF581FC-62D6-44BD-9151-3F346B81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9"/>
            <a:ext cx="10515600" cy="100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668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423-09B2-4C42-B732-12832295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18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5A85-D3EC-4895-8D0A-34D9ACD7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D9953-D6A4-4AA9-84B0-34154A2C2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913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6F270-D390-472E-9A62-FB7824666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67E1-94B4-4267-AF34-15C951C7C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46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108D4-2D86-4CB2-8C96-248A8764E836}"/>
              </a:ext>
            </a:extLst>
          </p:cNvPr>
          <p:cNvSpPr/>
          <p:nvPr userDrawn="1"/>
        </p:nvSpPr>
        <p:spPr>
          <a:xfrm>
            <a:off x="0" y="6315075"/>
            <a:ext cx="12191999" cy="542925"/>
          </a:xfrm>
          <a:prstGeom prst="rect">
            <a:avLst/>
          </a:prstGeom>
          <a:solidFill>
            <a:srgbClr val="003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F6B67-EDA8-44EE-9FC5-6E69F1C2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9"/>
            <a:ext cx="10515600" cy="100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1A14-026E-4B72-9B8C-981C5EE7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8183"/>
            <a:ext cx="10515600" cy="473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FB029-FED2-46FF-B206-6665EE5B31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7" y="6369746"/>
            <a:ext cx="1068334" cy="4451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871FBD-B970-4395-AEAB-716180F34F15}"/>
              </a:ext>
            </a:extLst>
          </p:cNvPr>
          <p:cNvSpPr txBox="1"/>
          <p:nvPr userDrawn="1"/>
        </p:nvSpPr>
        <p:spPr>
          <a:xfrm>
            <a:off x="10231513" y="6397886"/>
            <a:ext cx="914400" cy="37730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#CSUNATC18 </a:t>
            </a:r>
          </a:p>
        </p:txBody>
      </p:sp>
    </p:spTree>
    <p:extLst>
      <p:ext uri="{BB962C8B-B14F-4D97-AF65-F5344CB8AC3E}">
        <p14:creationId xmlns:p14="http://schemas.microsoft.com/office/powerpoint/2010/main" val="415458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0" r:id="rId2"/>
    <p:sldLayoutId id="2147483667" r:id="rId3"/>
    <p:sldLayoutId id="2147483675" r:id="rId4"/>
    <p:sldLayoutId id="2147483674" r:id="rId5"/>
    <p:sldLayoutId id="2147483652" r:id="rId6"/>
    <p:sldLayoutId id="2147483654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7C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3.org/TR/WCAG21/#dfn-programmatically-determinabl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CAG21/#dfn-regions" TargetMode="External"/><Relationship Id="rId2" Type="http://schemas.openxmlformats.org/officeDocument/2006/relationships/hyperlink" Target="https://www.w3.org/TR/WCAG21/#dfn-user-interface-compon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w3.org/TR/WCAG21/#dfn-programmatically-determinab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dequelabs/Form-Personaliza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BADF0C-909F-42E3-96A3-63C6CE883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980" y="2269673"/>
            <a:ext cx="9829800" cy="1721565"/>
          </a:xfrm>
        </p:spPr>
        <p:txBody>
          <a:bodyPr>
            <a:normAutofit fontScale="90000"/>
          </a:bodyPr>
          <a:lstStyle/>
          <a:p>
            <a:r>
              <a:rPr lang="en-US" dirty="0"/>
              <a:t>One Problem, Two Success Criteria</a:t>
            </a:r>
            <a:br>
              <a:rPr lang="en-US" dirty="0"/>
            </a:br>
            <a:r>
              <a:rPr lang="en-US" sz="3600" dirty="0" err="1"/>
              <a:t>WCAG</a:t>
            </a:r>
            <a:r>
              <a:rPr lang="en-US" sz="3600" dirty="0"/>
              <a:t> 2.1, Sausage Making, and a Carrot &amp; Stick </a:t>
            </a:r>
            <a:br>
              <a:rPr lang="en-US" sz="3600" dirty="0"/>
            </a:br>
            <a:r>
              <a:rPr lang="en-US" sz="3600" dirty="0"/>
              <a:t>(A Case Study)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480145-8CE7-4228-9956-FB3E81354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980" y="4178380"/>
            <a:ext cx="9829800" cy="1779055"/>
          </a:xfrm>
        </p:spPr>
        <p:txBody>
          <a:bodyPr/>
          <a:lstStyle/>
          <a:p>
            <a:r>
              <a:rPr lang="en-US" dirty="0"/>
              <a:t>#CSUNATC18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85BF1-35A6-40A1-9EA0-27EEA267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45" y="549904"/>
            <a:ext cx="1366310" cy="1356952"/>
          </a:xfrm>
          <a:prstGeom prst="ellipse">
            <a:avLst/>
          </a:prstGeom>
          <a:noFill/>
          <a:ln w="50800">
            <a:solidFill>
              <a:schemeClr val="bg1">
                <a:alpha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C4D11-C17A-48BD-947B-84DDAF692258}"/>
              </a:ext>
            </a:extLst>
          </p:cNvPr>
          <p:cNvSpPr txBox="1"/>
          <p:nvPr/>
        </p:nvSpPr>
        <p:spPr>
          <a:xfrm>
            <a:off x="699052" y="5791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WCAG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38053-8A9A-4A3C-A6DA-228B05F6E48A}"/>
              </a:ext>
            </a:extLst>
          </p:cNvPr>
          <p:cNvSpPr txBox="1"/>
          <p:nvPr/>
        </p:nvSpPr>
        <p:spPr>
          <a:xfrm>
            <a:off x="7288695" y="544995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9C240-1CC4-4346-B463-EB56D3C2D931}"/>
              </a:ext>
            </a:extLst>
          </p:cNvPr>
          <p:cNvSpPr txBox="1"/>
          <p:nvPr/>
        </p:nvSpPr>
        <p:spPr>
          <a:xfrm>
            <a:off x="8948530" y="555369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A3E99-234F-4E9D-87D9-05D655C5DCAE}"/>
              </a:ext>
            </a:extLst>
          </p:cNvPr>
          <p:cNvSpPr txBox="1"/>
          <p:nvPr/>
        </p:nvSpPr>
        <p:spPr>
          <a:xfrm>
            <a:off x="9471991" y="368805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39FF3-312B-4511-9F51-5FBF06646CFF}"/>
              </a:ext>
            </a:extLst>
          </p:cNvPr>
          <p:cNvSpPr txBox="1"/>
          <p:nvPr/>
        </p:nvSpPr>
        <p:spPr>
          <a:xfrm>
            <a:off x="11075504" y="46641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AUDIT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D9116A-9520-4994-8223-11EE633E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390" y="549904"/>
            <a:ext cx="1366310" cy="1356952"/>
          </a:xfrm>
          <a:prstGeom prst="ellipse">
            <a:avLst/>
          </a:prstGeom>
          <a:noFill/>
          <a:ln w="50800">
            <a:solidFill>
              <a:schemeClr val="bg1">
                <a:alpha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CA055E-615D-438E-A5CF-CFC26C47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45" y="549904"/>
            <a:ext cx="1366310" cy="1366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A08956-E216-4F80-935B-0B378F292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390" y="549904"/>
            <a:ext cx="1366310" cy="13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CDB5-852E-4D00-8F9F-8CECC5FF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Levels: A, AA, AAA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76512-D623-4BC6-BC19-0EAD8643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385" y="1296620"/>
            <a:ext cx="2772162" cy="28483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24B60C-A545-4BCC-8EA5-D01262F69B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2569" y="1428506"/>
            <a:ext cx="8229600" cy="5241925"/>
          </a:xfrm>
        </p:spPr>
        <p:txBody>
          <a:bodyPr>
            <a:noAutofit/>
          </a:bodyPr>
          <a:lstStyle/>
          <a:p>
            <a:r>
              <a:rPr lang="en-US" sz="1800" b="0" dirty="0"/>
              <a:t>whether the Success Criterion is </a:t>
            </a:r>
            <a:r>
              <a:rPr lang="en-US" sz="1800" dirty="0">
                <a:highlight>
                  <a:srgbClr val="FFFF00"/>
                </a:highlight>
              </a:rPr>
              <a:t>essential</a:t>
            </a:r>
            <a:r>
              <a:rPr lang="en-US" sz="1800" b="0" dirty="0"/>
              <a:t> </a:t>
            </a:r>
            <a:br>
              <a:rPr lang="en-US" sz="1800" b="0" dirty="0"/>
            </a:br>
            <a:r>
              <a:rPr lang="en-US" sz="1800" b="0" dirty="0"/>
              <a:t>(in other words, if the Success Criterion isn’t </a:t>
            </a:r>
            <a:br>
              <a:rPr lang="en-US" sz="1800" b="0" dirty="0"/>
            </a:br>
            <a:r>
              <a:rPr lang="en-US" sz="1800" b="0" dirty="0"/>
              <a:t>met, then even assistive technology can’t </a:t>
            </a:r>
            <a:br>
              <a:rPr lang="en-US" sz="1800" b="0" dirty="0"/>
            </a:br>
            <a:r>
              <a:rPr lang="en-US" sz="1800" b="0" dirty="0"/>
              <a:t>make content accessible)</a:t>
            </a:r>
          </a:p>
          <a:p>
            <a:r>
              <a:rPr lang="en-US" sz="1800" b="0" dirty="0"/>
              <a:t>whether it is possible to satisfy the Success </a:t>
            </a:r>
            <a:br>
              <a:rPr lang="en-US" sz="1800" b="0" dirty="0"/>
            </a:br>
            <a:r>
              <a:rPr lang="en-US" sz="1800" b="0" dirty="0"/>
              <a:t>Criterion for </a:t>
            </a:r>
            <a:r>
              <a:rPr lang="en-US" sz="1800" dirty="0">
                <a:highlight>
                  <a:srgbClr val="FFFF00"/>
                </a:highlight>
              </a:rPr>
              <a:t>all Web sites and types of content</a:t>
            </a:r>
            <a:r>
              <a:rPr lang="en-US" sz="1800" b="0" dirty="0"/>
              <a:t> </a:t>
            </a:r>
            <a:br>
              <a:rPr lang="en-US" sz="1800" b="0" dirty="0"/>
            </a:br>
            <a:r>
              <a:rPr lang="en-US" sz="1800" b="0" dirty="0"/>
              <a:t>that the Success Criteria would apply to </a:t>
            </a:r>
            <a:br>
              <a:rPr lang="en-US" sz="1800" b="0" dirty="0"/>
            </a:br>
            <a:r>
              <a:rPr lang="en-US" sz="1800" b="0" dirty="0"/>
              <a:t>(e.g., different topics, types of content, types </a:t>
            </a:r>
            <a:br>
              <a:rPr lang="en-US" sz="1800" b="0" dirty="0"/>
            </a:br>
            <a:r>
              <a:rPr lang="en-US" sz="1800" b="0" dirty="0"/>
              <a:t>of Web technology)</a:t>
            </a:r>
          </a:p>
          <a:p>
            <a:r>
              <a:rPr lang="en-US" sz="1800" b="0" dirty="0"/>
              <a:t>whether the Success Criterion requires skills that </a:t>
            </a:r>
            <a:br>
              <a:rPr lang="en-US" sz="1800" b="0" dirty="0"/>
            </a:br>
            <a:r>
              <a:rPr lang="en-US" sz="1800" b="0" dirty="0"/>
              <a:t>could </a:t>
            </a:r>
            <a:r>
              <a:rPr lang="en-US" sz="1800" dirty="0">
                <a:highlight>
                  <a:srgbClr val="FFFF00"/>
                </a:highlight>
              </a:rPr>
              <a:t>reasonably be achieved by the content creators</a:t>
            </a:r>
            <a:r>
              <a:rPr lang="en-US" sz="1800" b="0" dirty="0"/>
              <a:t> (that is, the knowledge and skill to meet the Success Criteria could be acquired in a week's training or less)</a:t>
            </a:r>
          </a:p>
          <a:p>
            <a:r>
              <a:rPr lang="en-US" sz="1800" b="0" dirty="0"/>
              <a:t>whether the Success Criterion would impose limits on the "look &amp; feel" and/or function of the Web page. (limits on function, presentation, freedom of expression, design or aesthetic that the Success Criteria might place on authors)</a:t>
            </a:r>
          </a:p>
          <a:p>
            <a:r>
              <a:rPr lang="en-US" sz="1800" b="0" dirty="0"/>
              <a:t>whether there are no workarounds if the Success Criterion is not met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380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CC7A-4FCE-4CAF-A79F-D1771AA4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vs. Prescriptive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6AFFD-3866-478F-98C8-4065A86992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87062" y="1438183"/>
            <a:ext cx="8185638" cy="4732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Success Criteria describe a </a:t>
            </a:r>
            <a:r>
              <a:rPr lang="en-US" u="sng" dirty="0"/>
              <a:t>required condition or outcome</a:t>
            </a:r>
            <a:r>
              <a:rPr lang="en-US" dirty="0"/>
              <a:t>.</a:t>
            </a:r>
          </a:p>
          <a:p>
            <a:r>
              <a:rPr lang="en-US" dirty="0"/>
              <a:t>Success Criteria must be measurable and testable</a:t>
            </a:r>
          </a:p>
          <a:p>
            <a:r>
              <a:rPr lang="en-US" dirty="0"/>
              <a:t>Success Criteria should avoid being overly prescriptive.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Success Criterion 1.1.1 Non-text Content</a:t>
            </a:r>
          </a:p>
          <a:p>
            <a:pPr marL="400050" lvl="1" indent="0">
              <a:buNone/>
            </a:pPr>
            <a:r>
              <a:rPr lang="en-US" dirty="0"/>
              <a:t>(Level A)</a:t>
            </a:r>
          </a:p>
          <a:p>
            <a:pPr marL="400050" lvl="1" indent="0">
              <a:buNone/>
            </a:pPr>
            <a:r>
              <a:rPr lang="en-US" dirty="0"/>
              <a:t>All non-text content that is presented to the user has a text alternative that serves the equivalent purpose, except for the situations listed below.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Techniques: alt=, aria-label=, aria-</a:t>
            </a:r>
            <a:r>
              <a:rPr lang="en-US" dirty="0" err="1"/>
              <a:t>labelledby</a:t>
            </a:r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96168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14150D-1653-4A80-A35D-373CCC8D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7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7E77E-D720-40BF-9617-B1CD33E1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46" y="310582"/>
            <a:ext cx="4929554" cy="1004835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Taking A Closer Look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0110E81-E8E3-459A-8FC9-B7D38FC79B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8869" y="2453393"/>
            <a:ext cx="4431322" cy="189000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The anatomy of a new Success Criterion</a:t>
            </a:r>
          </a:p>
        </p:txBody>
      </p:sp>
    </p:spTree>
    <p:extLst>
      <p:ext uri="{BB962C8B-B14F-4D97-AF65-F5344CB8AC3E}">
        <p14:creationId xmlns:p14="http://schemas.microsoft.com/office/powerpoint/2010/main" val="118114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B395-B34B-4895-A717-0D39D7A8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Personalization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C6704-9849-4AB4-800A-0ADB2C14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7" y="1011662"/>
            <a:ext cx="5015931" cy="50482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267D5-B45D-4161-AF64-91549A5BF0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22074" y="1192404"/>
            <a:ext cx="4314825" cy="4699000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Critical need for users with cognitive issues</a:t>
            </a:r>
          </a:p>
          <a:p>
            <a:r>
              <a:rPr lang="en-US" b="0" dirty="0"/>
              <a:t>Personalization involves tailoring aspects of the user experience to meet the preferences or needs of the user. </a:t>
            </a:r>
          </a:p>
          <a:p>
            <a:r>
              <a:rPr lang="en-US" b="0" dirty="0"/>
              <a:t>Emergent Personalization Semantics 1.0 Rec. @ W3C</a:t>
            </a:r>
            <a:br>
              <a:rPr lang="en-US" b="0" dirty="0"/>
            </a:br>
            <a:br>
              <a:rPr lang="en-US" b="0" dirty="0"/>
            </a:br>
            <a:r>
              <a:rPr lang="en-US" sz="1800" b="0" dirty="0"/>
              <a:t>(source: https://www.w3.org/TR/personalization-semantics-1.0/)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440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20CBC0-B95E-4C69-A8A2-4FC3D5F9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0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5DBEF7-49E3-4DF2-BBC1-91C9B690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Original Proposed Success Criteria from </a:t>
            </a:r>
            <a:r>
              <a:rPr lang="en-US" dirty="0" err="1"/>
              <a:t>COGA</a:t>
            </a:r>
            <a:r>
              <a:rPr lang="en-US" dirty="0"/>
              <a:t> 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848A6-3876-4778-A29F-949536B6F1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27464" y="2470029"/>
            <a:ext cx="8707774" cy="3653934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Enable Personalization: </a:t>
            </a:r>
            <a:br>
              <a:rPr lang="en-US" dirty="0"/>
            </a:br>
            <a:r>
              <a:rPr lang="en-US" dirty="0"/>
              <a:t>Contextual information and author settable properties of regions and elements are programmatically determinable, so that personalization is available.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Suggestion for Priority Level (A)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       (source: https://github.com/w3c/wcag21/issues/5)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35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1E11-C0FB-4DDF-965A-5201D0D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Personalization Semantics 1.0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ACCDE19-7789-4691-A00C-827F54B98D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8378" y="1203324"/>
            <a:ext cx="4231946" cy="252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Pros:</a:t>
            </a:r>
          </a:p>
          <a:p>
            <a:r>
              <a:rPr lang="en-US" sz="2400" b="0" dirty="0"/>
              <a:t>Built-for-Purpose specification</a:t>
            </a:r>
          </a:p>
          <a:p>
            <a:r>
              <a:rPr lang="en-US" sz="2400" b="0" dirty="0"/>
              <a:t>Focused on creating a rich Taxonomy for 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4B63A-24AB-4DB9-8EF6-528E60E8EAD1}"/>
              </a:ext>
            </a:extLst>
          </p:cNvPr>
          <p:cNvSpPr txBox="1"/>
          <p:nvPr/>
        </p:nvSpPr>
        <p:spPr>
          <a:xfrm>
            <a:off x="1362488" y="3891996"/>
            <a:ext cx="4140690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000" dirty="0">
                <a:solidFill>
                  <a:srgbClr val="00274D"/>
                </a:solidFill>
              </a:rPr>
              <a:t>Cons: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solidFill>
                  <a:srgbClr val="00274D"/>
                </a:solidFill>
              </a:rPr>
              <a:t>Still in Draft status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solidFill>
                  <a:srgbClr val="00274D"/>
                </a:solidFill>
              </a:rPr>
              <a:t>Steep learning curve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solidFill>
                  <a:srgbClr val="00274D"/>
                </a:solidFill>
              </a:rPr>
              <a:t>No real-world support today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41A8A-8E1D-4669-91BA-87B0010C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003" y="1192404"/>
            <a:ext cx="5904050" cy="47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1B7D-F756-432E-824A-D2CD14D2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A, AA, AAA</a:t>
            </a:r>
          </a:p>
        </p:txBody>
      </p:sp>
      <p:pic>
        <p:nvPicPr>
          <p:cNvPr id="4" name="Picture 2" descr="Image result for remember">
            <a:extLst>
              <a:ext uri="{FF2B5EF4-FFF2-40B4-BE49-F238E27FC236}">
                <a16:creationId xmlns:a16="http://schemas.microsoft.com/office/drawing/2014/main" id="{55616FCD-EC98-4798-98BE-E71E75A51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9367"/>
            <a:ext cx="327025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1B6282-25F5-475D-A6DB-0CCCC2AD29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8450" y="1399198"/>
            <a:ext cx="7686471" cy="4905375"/>
          </a:xfrm>
        </p:spPr>
        <p:txBody>
          <a:bodyPr>
            <a:normAutofit fontScale="70000" lnSpcReduction="20000"/>
          </a:bodyPr>
          <a:lstStyle/>
          <a:p>
            <a:r>
              <a:rPr lang="en-US" sz="3300" b="0" dirty="0"/>
              <a:t>whether the Success Criterion is </a:t>
            </a:r>
            <a:r>
              <a:rPr lang="en-US" sz="3300" dirty="0">
                <a:highlight>
                  <a:srgbClr val="FFFF00"/>
                </a:highlight>
              </a:rPr>
              <a:t>essential</a:t>
            </a:r>
            <a:r>
              <a:rPr lang="en-US" sz="3300" b="0" dirty="0"/>
              <a:t> (in other words, if the Success Criterion isn't met, then even assistive technology can't make content accessible)</a:t>
            </a:r>
          </a:p>
          <a:p>
            <a:r>
              <a:rPr lang="en-US" sz="3300" b="0" dirty="0"/>
              <a:t>whether it is possible to satisfy the Success Criterion for </a:t>
            </a:r>
            <a:r>
              <a:rPr lang="en-US" sz="3300" dirty="0">
                <a:highlight>
                  <a:srgbClr val="FFFF00"/>
                </a:highlight>
              </a:rPr>
              <a:t>all Web sites and types of content</a:t>
            </a:r>
            <a:r>
              <a:rPr lang="en-US" sz="3300" b="0" dirty="0"/>
              <a:t> that the Success Criteria would apply to (e.g., different topics, types of content, types of Web technology)</a:t>
            </a:r>
          </a:p>
          <a:p>
            <a:r>
              <a:rPr lang="en-US" sz="3300" b="0" dirty="0"/>
              <a:t>whether the Success Criterion requires skills that could </a:t>
            </a:r>
            <a:r>
              <a:rPr lang="en-US" sz="3300" dirty="0">
                <a:highlight>
                  <a:srgbClr val="FFFF00"/>
                </a:highlight>
              </a:rPr>
              <a:t>reasonably be achieved by the content creators</a:t>
            </a:r>
            <a:r>
              <a:rPr lang="en-US" sz="3300" b="0" dirty="0"/>
              <a:t> (that is, the knowledge and skill to meet the Success Criteria could be acquired in a week's training or less)</a:t>
            </a:r>
          </a:p>
          <a:p>
            <a:r>
              <a:rPr lang="en-US" sz="3300" b="0" dirty="0"/>
              <a:t>whether the Success Criterion would impose limits on the "look &amp; feel" and/or function of the Web page. (limits on function, presentation, freedom of expression, design or aesthetic that the Success Criteria might place on authors)</a:t>
            </a:r>
          </a:p>
          <a:p>
            <a:r>
              <a:rPr lang="en-US" sz="3300" b="0" dirty="0"/>
              <a:t>whether there are no workarounds if the Success Criterion is not met</a:t>
            </a:r>
          </a:p>
        </p:txBody>
      </p:sp>
    </p:spTree>
    <p:extLst>
      <p:ext uri="{BB962C8B-B14F-4D97-AF65-F5344CB8AC3E}">
        <p14:creationId xmlns:p14="http://schemas.microsoft.com/office/powerpoint/2010/main" val="166213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DA56-F954-4DAA-9CA5-44E6A361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Crawling before running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0157-F78A-4E42-8FD3-8272E490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75" y="1939022"/>
            <a:ext cx="6076950" cy="405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0EBB9-498F-4F35-ABF6-FC6B4F38E96B}"/>
              </a:ext>
            </a:extLst>
          </p:cNvPr>
          <p:cNvSpPr txBox="1"/>
          <p:nvPr/>
        </p:nvSpPr>
        <p:spPr>
          <a:xfrm>
            <a:off x="1460034" y="2155592"/>
            <a:ext cx="3771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AA Success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(constrained) list of functions and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existing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EF3D2-7791-472B-B28A-014DD201DA33}"/>
              </a:ext>
            </a:extLst>
          </p:cNvPr>
          <p:cNvSpPr txBox="1"/>
          <p:nvPr/>
        </p:nvSpPr>
        <p:spPr>
          <a:xfrm>
            <a:off x="1460034" y="4590083"/>
            <a:ext cx="37719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AAA Success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Personalization Semantics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260EEA0-8CB2-40AA-92C1-C23094A410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0034" y="1270191"/>
            <a:ext cx="8229599" cy="6477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2 S.C. – one at AA, and on at AAA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CB4FE-87AD-4E36-84FA-CB70F3F51EA4}"/>
              </a:ext>
            </a:extLst>
          </p:cNvPr>
          <p:cNvSpPr txBox="1"/>
          <p:nvPr/>
        </p:nvSpPr>
        <p:spPr>
          <a:xfrm>
            <a:off x="1804856" y="2793534"/>
            <a:ext cx="3065477" cy="746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400" strike="sngStrike" dirty="0"/>
              <a:t>of functions and</a:t>
            </a:r>
          </a:p>
        </p:txBody>
      </p:sp>
    </p:spTree>
    <p:extLst>
      <p:ext uri="{BB962C8B-B14F-4D97-AF65-F5344CB8AC3E}">
        <p14:creationId xmlns:p14="http://schemas.microsoft.com/office/powerpoint/2010/main" val="15451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9"/>
            <a:ext cx="10515600" cy="1498618"/>
          </a:xfrm>
        </p:spPr>
        <p:txBody>
          <a:bodyPr>
            <a:normAutofit/>
          </a:bodyPr>
          <a:lstStyle/>
          <a:p>
            <a:r>
              <a:rPr lang="en-US" dirty="0"/>
              <a:t>Success Criterion 1.3.4 </a:t>
            </a:r>
            <a:br>
              <a:rPr lang="en-US" dirty="0"/>
            </a:br>
            <a:r>
              <a:rPr lang="en-US" dirty="0"/>
              <a:t>Identify Common Purpose (AA)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57B3-E100-4FDA-8CA3-70407DF74C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686187"/>
            <a:ext cx="6292442" cy="44964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meaning of each </a:t>
            </a:r>
            <a:r>
              <a:rPr lang="en-US" b="1" dirty="0"/>
              <a:t>input field </a:t>
            </a:r>
            <a:r>
              <a:rPr lang="en-US" dirty="0"/>
              <a:t>collecting information about the user can be </a:t>
            </a:r>
            <a:r>
              <a:rPr lang="en-US" dirty="0">
                <a:hlinkClick r:id="rId2"/>
              </a:rPr>
              <a:t>programmatically determined</a:t>
            </a:r>
            <a:r>
              <a:rPr lang="en-US" dirty="0"/>
              <a:t> when:</a:t>
            </a:r>
          </a:p>
          <a:p>
            <a:r>
              <a:rPr lang="en-US" strike="sngStrike" dirty="0">
                <a:solidFill>
                  <a:schemeClr val="bg2">
                    <a:lumMod val="75000"/>
                  </a:schemeClr>
                </a:solidFill>
              </a:rPr>
              <a:t>The input field has a meaning that maps to the </a:t>
            </a:r>
            <a:r>
              <a:rPr lang="en-US" u="sng" strike="sngStrik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 5.2 Autofill field names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r>
              <a:rPr lang="en-US" dirty="0"/>
              <a:t>The input field has a meaning that maps to one of the identified conventional field types*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and</a:t>
            </a:r>
          </a:p>
          <a:p>
            <a:r>
              <a:rPr lang="en-US" dirty="0"/>
              <a:t>The content is implemented using technologies with support for identifying the expected meaning for form input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1B90B-4009-47C3-AC2B-610F279A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61" y="1113047"/>
            <a:ext cx="3353091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9"/>
            <a:ext cx="10515600" cy="1498618"/>
          </a:xfrm>
        </p:spPr>
        <p:txBody>
          <a:bodyPr>
            <a:normAutofit/>
          </a:bodyPr>
          <a:lstStyle/>
          <a:p>
            <a:r>
              <a:rPr lang="en-US" dirty="0"/>
              <a:t>Success Criterion 1.3.5 </a:t>
            </a:r>
            <a:br>
              <a:rPr lang="en-US" dirty="0"/>
            </a:br>
            <a:r>
              <a:rPr lang="en-US" dirty="0"/>
              <a:t>Identify Purpose(AAA)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57B3-E100-4FDA-8CA3-70407DF74C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0651" y="2004549"/>
            <a:ext cx="5273877" cy="3179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content implemented using markup languages, the </a:t>
            </a:r>
            <a:r>
              <a:rPr lang="en-US" b="1" dirty="0"/>
              <a:t>purpose</a:t>
            </a:r>
            <a:r>
              <a:rPr lang="en-US" dirty="0"/>
              <a:t> of </a:t>
            </a:r>
            <a:r>
              <a:rPr lang="en-US" dirty="0">
                <a:hlinkClick r:id="rId2"/>
              </a:rPr>
              <a:t>User Interface Components</a:t>
            </a:r>
            <a:r>
              <a:rPr lang="en-US" dirty="0"/>
              <a:t>, icons, and </a:t>
            </a:r>
            <a:r>
              <a:rPr lang="en-US" dirty="0">
                <a:hlinkClick r:id="rId3"/>
              </a:rPr>
              <a:t>regions</a:t>
            </a:r>
            <a:r>
              <a:rPr lang="en-US" dirty="0"/>
              <a:t> can be </a:t>
            </a:r>
            <a:r>
              <a:rPr lang="en-US" dirty="0">
                <a:hlinkClick r:id="rId4"/>
              </a:rPr>
              <a:t>programmatically determined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663A-4F37-441A-A71E-3D4AA42E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47" y="2004549"/>
            <a:ext cx="5567004" cy="34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74F05B-9956-4590-A814-DCD7E1DA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55972"/>
            <a:ext cx="12192000" cy="8475133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4A277C81-DEBC-4671-8468-C38CE0BEF414}"/>
              </a:ext>
            </a:extLst>
          </p:cNvPr>
          <p:cNvSpPr txBox="1">
            <a:spLocks/>
          </p:cNvSpPr>
          <p:nvPr/>
        </p:nvSpPr>
        <p:spPr>
          <a:xfrm>
            <a:off x="707471" y="4408109"/>
            <a:ext cx="3350004" cy="1090569"/>
          </a:xfrm>
          <a:prstGeom prst="rect">
            <a:avLst/>
          </a:prstGeom>
          <a:solidFill>
            <a:srgbClr val="003349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Everybody Loves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Sausages</a:t>
            </a:r>
          </a:p>
        </p:txBody>
      </p:sp>
      <p:pic>
        <p:nvPicPr>
          <p:cNvPr id="1026" name="Picture 2" descr="Image result for sausage processing plant">
            <a:extLst>
              <a:ext uri="{FF2B5EF4-FFF2-40B4-BE49-F238E27FC236}">
                <a16:creationId xmlns:a16="http://schemas.microsoft.com/office/drawing/2014/main" id="{241BFAB2-9589-46B9-A9E2-4693B9B3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9571"/>
            <a:ext cx="12192000" cy="68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7763CEB3-59F6-46AF-9467-3AD8F0D79610}"/>
              </a:ext>
            </a:extLst>
          </p:cNvPr>
          <p:cNvSpPr txBox="1">
            <a:spLocks/>
          </p:cNvSpPr>
          <p:nvPr/>
        </p:nvSpPr>
        <p:spPr>
          <a:xfrm>
            <a:off x="707471" y="4386831"/>
            <a:ext cx="5198378" cy="1103458"/>
          </a:xfrm>
          <a:prstGeom prst="rect">
            <a:avLst/>
          </a:prstGeom>
          <a:solidFill>
            <a:srgbClr val="003349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b="1" i="0" kern="1200">
                <a:solidFill>
                  <a:srgbClr val="00274D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1" i="0" kern="1200">
                <a:solidFill>
                  <a:srgbClr val="00274D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1" i="0" kern="1200">
                <a:solidFill>
                  <a:srgbClr val="00274D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00274D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00274D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Everyone Wants To Know How They Are Made</a:t>
            </a:r>
          </a:p>
        </p:txBody>
      </p:sp>
    </p:spTree>
    <p:extLst>
      <p:ext uri="{BB962C8B-B14F-4D97-AF65-F5344CB8AC3E}">
        <p14:creationId xmlns:p14="http://schemas.microsoft.com/office/powerpoint/2010/main" val="30804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DA56-F954-4DAA-9CA5-44E6A361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Programmatically Determined </a:t>
            </a:r>
            <a:br>
              <a:rPr lang="en-US" dirty="0"/>
            </a:br>
            <a:r>
              <a:rPr lang="en-US" dirty="0"/>
              <a:t>(Programmatically Determinable)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1545B-87DA-467C-A39B-A7DB0A8350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2383" y="2000246"/>
            <a:ext cx="7466901" cy="25885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determined by software from author-supplied data provided in a way that different user agents, including assistive technologies, can extract and present this information to users in different modalities</a:t>
            </a:r>
          </a:p>
        </p:txBody>
      </p:sp>
    </p:spTree>
    <p:extLst>
      <p:ext uri="{BB962C8B-B14F-4D97-AF65-F5344CB8AC3E}">
        <p14:creationId xmlns:p14="http://schemas.microsoft.com/office/powerpoint/2010/main" val="260919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6AA0-4423-4011-8EC4-4E53D666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Risk (March 2018)</a:t>
            </a:r>
          </a:p>
        </p:txBody>
      </p:sp>
      <p:pic>
        <p:nvPicPr>
          <p:cNvPr id="4" name="Picture 2" descr="at risk">
            <a:extLst>
              <a:ext uri="{FF2B5EF4-FFF2-40B4-BE49-F238E27FC236}">
                <a16:creationId xmlns:a16="http://schemas.microsoft.com/office/drawing/2014/main" id="{38922914-4124-4B26-9774-C0885DF0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0" y="1603696"/>
            <a:ext cx="3762462" cy="376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AF959-B104-4B64-8B7B-9081EA8C9E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81879" y="2165759"/>
            <a:ext cx="6204359" cy="2895600"/>
          </a:xfrm>
        </p:spPr>
        <p:txBody>
          <a:bodyPr>
            <a:normAutofit/>
          </a:bodyPr>
          <a:lstStyle/>
          <a:p>
            <a:r>
              <a:rPr lang="en-US" dirty="0"/>
              <a:t>Draft language needed fuller review</a:t>
            </a:r>
          </a:p>
          <a:p>
            <a:r>
              <a:rPr lang="en-US" dirty="0"/>
              <a:t>External dependencies</a:t>
            </a:r>
          </a:p>
          <a:p>
            <a:r>
              <a:rPr lang="en-US" dirty="0"/>
              <a:t>Demonstrate ability to implement &amp; show value</a:t>
            </a:r>
          </a:p>
        </p:txBody>
      </p:sp>
    </p:spTree>
    <p:extLst>
      <p:ext uri="{BB962C8B-B14F-4D97-AF65-F5344CB8AC3E}">
        <p14:creationId xmlns:p14="http://schemas.microsoft.com/office/powerpoint/2010/main" val="206362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Common Purpose (1.3.4)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FD42620-76BC-48D8-80F4-4CC304535F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5765" y="1511185"/>
            <a:ext cx="8229600" cy="3538987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/>
              <a:t>Breaking down the technical need:</a:t>
            </a:r>
            <a:endParaRPr lang="en-US" b="0" dirty="0"/>
          </a:p>
          <a:p>
            <a:r>
              <a:rPr lang="en-US" b="0" dirty="0"/>
              <a:t>A </a:t>
            </a:r>
            <a:r>
              <a:rPr lang="en-US" b="0" u="sng" dirty="0"/>
              <a:t>publicly published </a:t>
            </a:r>
            <a:r>
              <a:rPr lang="en-US" b="0" dirty="0"/>
              <a:t>metadata schema</a:t>
            </a:r>
          </a:p>
          <a:p>
            <a:r>
              <a:rPr lang="en-US" b="0" dirty="0"/>
              <a:t>A </a:t>
            </a:r>
            <a:r>
              <a:rPr lang="en-US" b="0" u="sng" dirty="0"/>
              <a:t>means of attaching </a:t>
            </a:r>
            <a:r>
              <a:rPr lang="en-US" b="0" dirty="0"/>
              <a:t>metadata values at the element level</a:t>
            </a:r>
          </a:p>
          <a:p>
            <a:r>
              <a:rPr lang="en-US" b="0" u="sng" dirty="0"/>
              <a:t>Demonstrating the value</a:t>
            </a:r>
            <a:r>
              <a:rPr lang="en-US" b="0" dirty="0"/>
              <a:t> of attaching the metadata</a:t>
            </a:r>
          </a:p>
        </p:txBody>
      </p:sp>
      <p:pic>
        <p:nvPicPr>
          <p:cNvPr id="5" name="Picture 2" descr="Image result for gears">
            <a:extLst>
              <a:ext uri="{FF2B5EF4-FFF2-40B4-BE49-F238E27FC236}">
                <a16:creationId xmlns:a16="http://schemas.microsoft.com/office/drawing/2014/main" id="{2194B319-95E2-4D86-B522-9AD855A7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3429000"/>
            <a:ext cx="4729163" cy="25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04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63"/>
            <a:ext cx="10515600" cy="1004835"/>
          </a:xfrm>
        </p:spPr>
        <p:txBody>
          <a:bodyPr>
            <a:normAutofit fontScale="90000"/>
          </a:bodyPr>
          <a:lstStyle/>
          <a:p>
            <a:r>
              <a:rPr lang="en-US" dirty="0"/>
              <a:t>1) Publicly Published Schema – HTML5 Autofill Tokens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C2DCE-57DE-43A4-B701-6D34ED918A47}"/>
              </a:ext>
            </a:extLst>
          </p:cNvPr>
          <p:cNvSpPr txBox="1"/>
          <p:nvPr/>
        </p:nvSpPr>
        <p:spPr>
          <a:xfrm>
            <a:off x="1500346" y="1818177"/>
            <a:ext cx="568062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</a:t>
            </a:r>
            <a:r>
              <a:rPr lang="en-US" sz="2000" b="1" dirty="0" err="1"/>
              <a:t>Autofilling</a:t>
            </a:r>
            <a:r>
              <a:rPr lang="en-US" sz="2000" b="1" dirty="0"/>
              <a:t> form controls: </a:t>
            </a:r>
            <a:br>
              <a:rPr lang="en-US" sz="2000" b="1" dirty="0"/>
            </a:br>
            <a:r>
              <a:rPr lang="en-US" sz="2000" b="1" dirty="0"/>
              <a:t>                          the </a:t>
            </a:r>
            <a:r>
              <a:rPr lang="en-US" sz="2000" b="1" i="1" dirty="0"/>
              <a:t>autocomplete</a:t>
            </a:r>
            <a:r>
              <a:rPr lang="en-US" sz="2000" b="1" dirty="0"/>
              <a:t> attribute</a:t>
            </a:r>
          </a:p>
          <a:p>
            <a:endParaRPr lang="en-US" dirty="0"/>
          </a:p>
          <a:p>
            <a:r>
              <a:rPr lang="en-US" dirty="0"/>
              <a:t>                             “User agents sometimes have </a:t>
            </a:r>
            <a:br>
              <a:rPr lang="en-US" dirty="0"/>
            </a:br>
            <a:r>
              <a:rPr lang="en-US" dirty="0"/>
              <a:t>                             features for helping users fill </a:t>
            </a:r>
            <a:br>
              <a:rPr lang="en-US" dirty="0"/>
            </a:br>
            <a:r>
              <a:rPr lang="en-US" dirty="0"/>
              <a:t>                             forms in, for example </a:t>
            </a:r>
            <a:br>
              <a:rPr lang="en-US" dirty="0"/>
            </a:br>
            <a:r>
              <a:rPr lang="en-US" dirty="0"/>
              <a:t>                             prefilling the user’s address based on earlier user input.”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sz="2000" b="1" dirty="0"/>
              <a:t>autocomplete content attribute </a:t>
            </a:r>
            <a:r>
              <a:rPr lang="en-US" dirty="0"/>
              <a:t>can be used to hint to the user agent how to, or indeed whether to, provide such a feature.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(source: https://www.w3.org/TR/html51/sec-forms.html#sec-autofill)</a:t>
            </a:r>
          </a:p>
        </p:txBody>
      </p:sp>
      <p:pic>
        <p:nvPicPr>
          <p:cNvPr id="6" name="Picture 3" descr="Image result for html5">
            <a:extLst>
              <a:ext uri="{FF2B5EF4-FFF2-40B4-BE49-F238E27FC236}">
                <a16:creationId xmlns:a16="http://schemas.microsoft.com/office/drawing/2014/main" id="{69C29203-7F45-4099-B6ED-1264DABF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84" y="1743404"/>
            <a:ext cx="1849497" cy="184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D2B94-2FD8-48F6-AD72-5C26CC3F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580" y="1404698"/>
            <a:ext cx="4193018" cy="4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04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DA56-F954-4DAA-9CA5-44E6A361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Attaching the Metadata - Using Autocomplete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7B82044-2E6E-4263-B816-C0CB06FF80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4606" y="1438046"/>
            <a:ext cx="8229600" cy="45593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4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&lt;legend&gt;Ship the blue gift to...&lt;/legend&gt;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 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&lt;label&gt; Address:     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&lt;input name="address" </a:t>
            </a:r>
            <a:r>
              <a:rPr lang="en-US" sz="45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autocomplete="street-address"&gt; </a:t>
            </a: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b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 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&lt;label&gt; City:        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&lt;input name="city" </a:t>
            </a:r>
            <a:r>
              <a:rPr lang="en-US" sz="45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autocomplete="address-level2"</a:t>
            </a: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&lt;/label&gt;</a:t>
            </a:r>
          </a:p>
          <a:p>
            <a:pPr marL="0" indent="0">
              <a:buNone/>
            </a:pPr>
            <a:endParaRPr lang="en-US" sz="4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 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&lt;label&gt; Postal Code: 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&lt;input name="postal-code" </a:t>
            </a:r>
            <a:r>
              <a:rPr lang="en-US" sz="45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autocomplete="postal-code"</a:t>
            </a: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&lt;/label&gt;</a:t>
            </a:r>
          </a:p>
          <a:p>
            <a:pPr marL="0" indent="0">
              <a:buNone/>
            </a:pP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4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US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229F8-1056-4018-B837-F51C6BA7B27B}"/>
              </a:ext>
            </a:extLst>
          </p:cNvPr>
          <p:cNvSpPr txBox="1"/>
          <p:nvPr/>
        </p:nvSpPr>
        <p:spPr>
          <a:xfrm>
            <a:off x="2977131" y="5734569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Courier New" panose="02070309020205020404" pitchFamily="49" charset="0"/>
              </a:rPr>
              <a:t>(source: https://www.w3.org/TR/html51/sec-forms.html#sec-autofill)</a:t>
            </a:r>
          </a:p>
          <a:p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164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DA56-F954-4DAA-9CA5-44E6A361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3) Ability to implement &amp; show value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7FAD1AC-64F5-46D8-8F06-659E75ABAA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4397" y="1343549"/>
            <a:ext cx="10432410" cy="4855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Fixed strings of predictable text are useful</a:t>
            </a:r>
          </a:p>
          <a:p>
            <a:r>
              <a:rPr lang="en-US" sz="2800" dirty="0"/>
              <a:t>CSS selectors: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[autocomplete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=“fixed term”]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/* style it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/>
              <a:t>Can also be used with client-side scripting: </a:t>
            </a:r>
          </a:p>
          <a:p>
            <a:pPr marL="0" indent="0">
              <a:buNone/>
            </a:pP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.getAttribute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$("[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]")- jQuery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8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Purpose (1.3.5 )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FD42620-76BC-48D8-80F4-4CC304535F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5765" y="1511185"/>
            <a:ext cx="8229600" cy="3538987"/>
          </a:xfrm>
        </p:spPr>
        <p:txBody>
          <a:bodyPr/>
          <a:lstStyle/>
          <a:p>
            <a:pPr marL="0" indent="0">
              <a:buNone/>
            </a:pPr>
            <a:r>
              <a:rPr lang="en-US" sz="3600" b="0" dirty="0"/>
              <a:t>Breaking down the technical need:</a:t>
            </a:r>
            <a:endParaRPr lang="en-US" b="0" dirty="0"/>
          </a:p>
          <a:p>
            <a:r>
              <a:rPr lang="en-US" b="0" dirty="0"/>
              <a:t>A </a:t>
            </a:r>
            <a:r>
              <a:rPr lang="en-US" b="0" u="sng" dirty="0"/>
              <a:t>publicly published </a:t>
            </a:r>
            <a:r>
              <a:rPr lang="en-US" b="0" dirty="0"/>
              <a:t>metadata schema</a:t>
            </a:r>
          </a:p>
          <a:p>
            <a:r>
              <a:rPr lang="en-US" b="0" dirty="0"/>
              <a:t>A </a:t>
            </a:r>
            <a:r>
              <a:rPr lang="en-US" b="0" u="sng" dirty="0"/>
              <a:t>means of attaching </a:t>
            </a:r>
            <a:r>
              <a:rPr lang="en-US" b="0" dirty="0"/>
              <a:t>metadata values at the element level</a:t>
            </a:r>
          </a:p>
          <a:p>
            <a:r>
              <a:rPr lang="en-US" b="0" u="sng" dirty="0"/>
              <a:t>Demonstrating the value</a:t>
            </a:r>
            <a:r>
              <a:rPr lang="en-US" b="0" dirty="0"/>
              <a:t> of attaching the metadata</a:t>
            </a:r>
          </a:p>
        </p:txBody>
      </p:sp>
      <p:pic>
        <p:nvPicPr>
          <p:cNvPr id="5" name="Picture 2" descr="Image result for gears">
            <a:extLst>
              <a:ext uri="{FF2B5EF4-FFF2-40B4-BE49-F238E27FC236}">
                <a16:creationId xmlns:a16="http://schemas.microsoft.com/office/drawing/2014/main" id="{2194B319-95E2-4D86-B522-9AD855A7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3429000"/>
            <a:ext cx="4729163" cy="25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76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DA56-F954-4DAA-9CA5-44E6A361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t risk">
            <a:extLst>
              <a:ext uri="{FF2B5EF4-FFF2-40B4-BE49-F238E27FC236}">
                <a16:creationId xmlns:a16="http://schemas.microsoft.com/office/drawing/2014/main" id="{8B1BA586-1AE9-43A5-9808-B87F444C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10" y="2088669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8780E-7112-420D-B610-868D9EABBE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1758" y="1347307"/>
            <a:ext cx="6700707" cy="4378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Status:</a:t>
            </a:r>
          </a:p>
          <a:p>
            <a:r>
              <a:rPr lang="en-US" dirty="0"/>
              <a:t>Implementation depends on Personalization (Draft) Spec. (taxonomy) becoming final</a:t>
            </a:r>
          </a:p>
          <a:p>
            <a:r>
              <a:rPr lang="en-US" dirty="0"/>
              <a:t>Demonstration of implement-ability and value is at Proof-of-Concept stage</a:t>
            </a:r>
          </a:p>
          <a:p>
            <a:r>
              <a:rPr lang="en-US" dirty="0"/>
              <a:t>New technology requires learning curve = slow adoption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implement-ability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D8917-E7B1-44A6-9BEE-D229AFD9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29" y="1635388"/>
            <a:ext cx="4870571" cy="3950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7B779-E526-413B-8270-8027010006EC}"/>
              </a:ext>
            </a:extLst>
          </p:cNvPr>
          <p:cNvSpPr txBox="1"/>
          <p:nvPr/>
        </p:nvSpPr>
        <p:spPr>
          <a:xfrm>
            <a:off x="947956" y="1468073"/>
            <a:ext cx="5148044" cy="411776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/>
              <a:t>Proof-of-concept examples exist using Draft </a:t>
            </a:r>
            <a:r>
              <a:rPr lang="en-US" sz="3600" dirty="0" err="1"/>
              <a:t>aui</a:t>
            </a:r>
            <a:r>
              <a:rPr lang="en-US" sz="3600" dirty="0"/>
              <a:t>-* attributes.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AUI</a:t>
            </a:r>
            <a:r>
              <a:rPr lang="fr-FR" sz="2800" dirty="0"/>
              <a:t> Action (+ values)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AUI</a:t>
            </a:r>
            <a:r>
              <a:rPr lang="fr-FR" sz="2800" dirty="0"/>
              <a:t> Destination (+ values)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AUI</a:t>
            </a:r>
            <a:r>
              <a:rPr lang="fr-FR" sz="2800" dirty="0"/>
              <a:t> Field (+ values)</a:t>
            </a:r>
          </a:p>
        </p:txBody>
      </p:sp>
    </p:spTree>
    <p:extLst>
      <p:ext uri="{BB962C8B-B14F-4D97-AF65-F5344CB8AC3E}">
        <p14:creationId xmlns:p14="http://schemas.microsoft.com/office/powerpoint/2010/main" val="4143494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DA56-F954-4DAA-9CA5-44E6A361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1545B-87DA-467C-A39B-A7DB0A8350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2758" y="2557712"/>
            <a:ext cx="4761189" cy="871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/>
              <a:t>Tooling!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33131-8528-4BA5-B148-611F5948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389" y="1575460"/>
            <a:ext cx="5754411" cy="392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180BA6-465F-481F-B875-BBD60F05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Touring the Sausage Factory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F448529-3026-48B3-BD1F-7E5A06D0D9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2798" y="1124709"/>
            <a:ext cx="5080832" cy="469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CEB78D-DC5C-45B4-A201-AD02AC0B1DCD}"/>
              </a:ext>
            </a:extLst>
          </p:cNvPr>
          <p:cNvSpPr txBox="1"/>
          <p:nvPr/>
        </p:nvSpPr>
        <p:spPr>
          <a:xfrm>
            <a:off x="6616025" y="1271535"/>
            <a:ext cx="38253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Introducing the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W3C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WCAG</a:t>
            </a:r>
            <a:r>
              <a:rPr lang="en-US" sz="2400" dirty="0"/>
              <a:t> </a:t>
            </a:r>
            <a:r>
              <a:rPr lang="en-US" sz="2400" dirty="0" err="1"/>
              <a:t>WG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AG </a:t>
            </a:r>
            <a:r>
              <a:rPr lang="en-US" sz="2400" dirty="0" err="1">
                <a:sym typeface="Wingdings" panose="05000000000000000000" pitchFamily="2" charset="2"/>
              </a:rPr>
              <a:t>WG</a:t>
            </a:r>
            <a:endParaRPr lang="en-US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Mobile Accessibility Task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Low Vision Task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COGA</a:t>
            </a:r>
            <a:r>
              <a:rPr lang="en-US" dirty="0">
                <a:sym typeface="Wingdings" panose="05000000000000000000" pitchFamily="2" charset="2"/>
              </a:rPr>
              <a:t> Task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Project Silver Task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ePub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7295-E733-43E6-9772-5B018DB4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Deque Extension for SC 1.3.4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57B3-E100-4FDA-8CA3-70407DF74C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18406"/>
            <a:ext cx="7886350" cy="4233011"/>
          </a:xfrm>
        </p:spPr>
        <p:txBody>
          <a:bodyPr>
            <a:normAutofit/>
          </a:bodyPr>
          <a:lstStyle/>
          <a:p>
            <a:r>
              <a:rPr lang="en-US" dirty="0"/>
              <a:t>Adds icons to form inputs with @autocomplete</a:t>
            </a:r>
          </a:p>
          <a:p>
            <a:r>
              <a:rPr lang="en-US" dirty="0"/>
              <a:t>Limited set of form inputs (Proof of concept)</a:t>
            </a:r>
          </a:p>
          <a:p>
            <a:pPr marL="457200" lvl="1" indent="0">
              <a:buNone/>
            </a:pPr>
            <a:r>
              <a:rPr lang="en-US" dirty="0"/>
              <a:t>Download a copy here:</a:t>
            </a:r>
          </a:p>
          <a:p>
            <a:pPr marL="0" indent="0">
              <a:buNone/>
            </a:pPr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https://github.com/dequelabs/</a:t>
            </a:r>
            <a:br>
              <a:rPr lang="en-US" sz="4000" u="sng" dirty="0">
                <a:solidFill>
                  <a:schemeClr val="accent6">
                    <a:lumMod val="75000"/>
                  </a:schemeClr>
                </a:solidFill>
                <a:hlinkClick r:id="rId2"/>
              </a:rPr>
            </a:br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Form-Personalization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Calling all hackers, tinkerers, and experimenters…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52E7-DB59-4A40-81C4-34E0AE15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62" y="1812021"/>
            <a:ext cx="2441197" cy="21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2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8757F-0930-4385-BD76-6216CFD5C3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536895"/>
            <a:ext cx="10515600" cy="56339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Questions?</a:t>
            </a:r>
          </a:p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Thank you!</a:t>
            </a:r>
          </a:p>
          <a:p>
            <a:pPr marL="0" indent="0" algn="ctr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1800" dirty="0"/>
              <a:t>John Foliot</a:t>
            </a:r>
            <a:br>
              <a:rPr lang="en-US" sz="1800" dirty="0"/>
            </a:br>
            <a:r>
              <a:rPr lang="en-US" sz="1800" dirty="0"/>
              <a:t>john.foliot@deque.com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BD3BE-3D9E-4C24-9C19-A0DBEA2F1348}"/>
              </a:ext>
            </a:extLst>
          </p:cNvPr>
          <p:cNvSpPr txBox="1"/>
          <p:nvPr/>
        </p:nvSpPr>
        <p:spPr>
          <a:xfrm>
            <a:off x="8456104" y="5008228"/>
            <a:ext cx="3040310" cy="6123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dirty="0"/>
              <a:t>Chris </a:t>
            </a:r>
            <a:r>
              <a:rPr lang="en-US" dirty="0" err="1"/>
              <a:t>McMeeking</a:t>
            </a:r>
            <a:endParaRPr lang="en-US" dirty="0"/>
          </a:p>
          <a:p>
            <a:pPr algn="l"/>
            <a:r>
              <a:rPr lang="en-US" dirty="0"/>
              <a:t>chris.mcmeeking@deque.com</a:t>
            </a:r>
          </a:p>
        </p:txBody>
      </p:sp>
    </p:spTree>
    <p:extLst>
      <p:ext uri="{BB962C8B-B14F-4D97-AF65-F5344CB8AC3E}">
        <p14:creationId xmlns:p14="http://schemas.microsoft.com/office/powerpoint/2010/main" val="303822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8D203B-D437-4AEB-8772-2DA964FF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567"/>
            <a:ext cx="12192000" cy="65177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6E637A5-FEA0-467B-BE73-6B434806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1152"/>
            <a:ext cx="8229600" cy="68769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the Future Holds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C08AB-5E26-4989-8157-EBF47AE5D8F5}"/>
              </a:ext>
            </a:extLst>
          </p:cNvPr>
          <p:cNvSpPr/>
          <p:nvPr/>
        </p:nvSpPr>
        <p:spPr>
          <a:xfrm>
            <a:off x="6858000" y="51886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Project Silver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 2 - 7 years (tbc)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WCAG</a:t>
            </a:r>
            <a:r>
              <a:rPr lang="en-US" sz="2800" dirty="0">
                <a:solidFill>
                  <a:schemeClr val="bg1"/>
                </a:solidFill>
              </a:rPr>
              <a:t> 2.X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 2.1 – June, 2018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 2 year cycles (tbc)</a:t>
            </a:r>
          </a:p>
        </p:txBody>
      </p:sp>
    </p:spTree>
    <p:extLst>
      <p:ext uri="{BB962C8B-B14F-4D97-AF65-F5344CB8AC3E}">
        <p14:creationId xmlns:p14="http://schemas.microsoft.com/office/powerpoint/2010/main" val="329613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66CCD-9C09-4B63-A954-F8F9DB03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39804"/>
            <a:ext cx="12191999" cy="8145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350013-0513-4232-9108-7F390192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589" y="1005205"/>
            <a:ext cx="3570890" cy="357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8C340-2C1B-4291-BF86-DA6211ACA831}"/>
              </a:ext>
            </a:extLst>
          </p:cNvPr>
          <p:cNvSpPr txBox="1"/>
          <p:nvPr/>
        </p:nvSpPr>
        <p:spPr>
          <a:xfrm>
            <a:off x="2044970" y="4884953"/>
            <a:ext cx="8194129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 = 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51686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9E5C1-6E82-4E23-8911-447FACA836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731" y="491158"/>
            <a:ext cx="10515600" cy="4732684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800" dirty="0" err="1"/>
              <a:t>WCAG</a:t>
            </a:r>
            <a:r>
              <a:rPr lang="en-US" sz="8800" dirty="0"/>
              <a:t> 2.1</a:t>
            </a:r>
          </a:p>
        </p:txBody>
      </p:sp>
    </p:spTree>
    <p:extLst>
      <p:ext uri="{BB962C8B-B14F-4D97-AF65-F5344CB8AC3E}">
        <p14:creationId xmlns:p14="http://schemas.microsoft.com/office/powerpoint/2010/main" val="294551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59C6D1-9843-4817-8556-8A622B34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67"/>
            <a:ext cx="12192000" cy="63267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D5F1B2-95D7-4733-B63E-DC5599F4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623" y="271152"/>
            <a:ext cx="5978769" cy="68769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Requirements for </a:t>
            </a:r>
            <a:r>
              <a:rPr lang="en-US" dirty="0" err="1"/>
              <a:t>WCAG</a:t>
            </a:r>
            <a:r>
              <a:rPr lang="en-US" dirty="0"/>
              <a:t> 2.x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E8BB68-A1AA-4446-BA81-AAEB1B80BC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84990" y="1131822"/>
            <a:ext cx="6704176" cy="469900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Backwards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Maintain the POUR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Continue to use the A/AA/AAA Severity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Define a clear conformance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Harmonization of Success Criteria</a:t>
            </a:r>
          </a:p>
          <a:p>
            <a:r>
              <a:rPr lang="en-US" sz="3200" dirty="0"/>
              <a:t> Meet identified Milestone Dates</a:t>
            </a:r>
          </a:p>
          <a:p>
            <a:pPr lvl="1"/>
            <a:r>
              <a:rPr lang="en-US" dirty="0"/>
              <a:t>February 2017: First Public Working Draft for </a:t>
            </a:r>
            <a:r>
              <a:rPr lang="en-US" dirty="0" err="1"/>
              <a:t>WCAG</a:t>
            </a:r>
            <a:r>
              <a:rPr lang="en-US" dirty="0"/>
              <a:t> 2.1</a:t>
            </a:r>
          </a:p>
          <a:p>
            <a:pPr lvl="1"/>
            <a:r>
              <a:rPr lang="en-US" dirty="0"/>
              <a:t>January 2018: Candidate Recommendation for </a:t>
            </a:r>
            <a:r>
              <a:rPr lang="en-US" dirty="0" err="1"/>
              <a:t>WCAG</a:t>
            </a:r>
            <a:r>
              <a:rPr lang="en-US" dirty="0"/>
              <a:t> 2.1</a:t>
            </a:r>
          </a:p>
          <a:p>
            <a:pPr lvl="1"/>
            <a:r>
              <a:rPr lang="en-US" dirty="0"/>
              <a:t>June 2018: </a:t>
            </a:r>
            <a:r>
              <a:rPr lang="en-US" dirty="0" err="1"/>
              <a:t>WCAG</a:t>
            </a:r>
            <a:r>
              <a:rPr lang="en-US" dirty="0"/>
              <a:t> 2.1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9A735-5836-47FB-A2AF-288FBF45CFF6}"/>
              </a:ext>
            </a:extLst>
          </p:cNvPr>
          <p:cNvSpPr txBox="1"/>
          <p:nvPr/>
        </p:nvSpPr>
        <p:spPr>
          <a:xfrm>
            <a:off x="2458343" y="5830822"/>
            <a:ext cx="6557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https://www.w3.org/WAI/GL/wiki/WCAG_2.1_Requirements_Draft</a:t>
            </a:r>
          </a:p>
        </p:txBody>
      </p:sp>
    </p:spTree>
    <p:extLst>
      <p:ext uri="{BB962C8B-B14F-4D97-AF65-F5344CB8AC3E}">
        <p14:creationId xmlns:p14="http://schemas.microsoft.com/office/powerpoint/2010/main" val="264329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DF055C-B19D-40AE-A69A-AE3597A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400" y="1225124"/>
            <a:ext cx="2772162" cy="284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A63A6-DDB1-46BF-BDD1-853E0A79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Paperwork (W3C Process)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91D3A6-E439-465C-B704-E0BFCF681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72761" y="1192404"/>
            <a:ext cx="8229600" cy="532450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200" b="0" dirty="0"/>
              <a:t>To publish a </a:t>
            </a:r>
            <a:r>
              <a:rPr lang="en-US" sz="4200" dirty="0"/>
              <a:t>Candidate Recommendation</a:t>
            </a:r>
            <a:r>
              <a:rPr lang="en-US" sz="4200" b="0" dirty="0"/>
              <a:t>, </a:t>
            </a:r>
            <a:br>
              <a:rPr lang="en-US" sz="4200" b="0" dirty="0"/>
            </a:br>
            <a:r>
              <a:rPr lang="en-US" sz="4200" b="0" dirty="0"/>
              <a:t>in addition to meeting the general </a:t>
            </a:r>
            <a:br>
              <a:rPr lang="en-US" sz="4200" b="0" dirty="0"/>
            </a:br>
            <a:r>
              <a:rPr lang="en-US" sz="4200" b="0" dirty="0"/>
              <a:t>requirements for advancement a Working </a:t>
            </a:r>
            <a:br>
              <a:rPr lang="en-US" sz="4200" b="0" dirty="0"/>
            </a:br>
            <a:r>
              <a:rPr lang="en-US" sz="4200" b="0" dirty="0"/>
              <a:t>Group:</a:t>
            </a:r>
          </a:p>
          <a:p>
            <a:r>
              <a:rPr lang="en-US" sz="3800" i="1" cap="small" dirty="0"/>
              <a:t>must</a:t>
            </a:r>
            <a:r>
              <a:rPr lang="en-US" sz="3800" b="0" dirty="0"/>
              <a:t> show that the specification has met all </a:t>
            </a:r>
            <a:br>
              <a:rPr lang="en-US" sz="3800" b="0" dirty="0"/>
            </a:br>
            <a:r>
              <a:rPr lang="en-US" sz="3800" b="0" dirty="0"/>
              <a:t>Working Group requirements, or explain why </a:t>
            </a:r>
            <a:br>
              <a:rPr lang="en-US" sz="3800" b="0" dirty="0"/>
            </a:br>
            <a:r>
              <a:rPr lang="en-US" sz="3800" b="0" dirty="0"/>
              <a:t>the requirements have changed or been </a:t>
            </a:r>
            <a:br>
              <a:rPr lang="en-US" sz="3800" b="0" dirty="0"/>
            </a:br>
            <a:r>
              <a:rPr lang="en-US" sz="3800" b="0" dirty="0"/>
              <a:t>deferred,</a:t>
            </a:r>
          </a:p>
          <a:p>
            <a:r>
              <a:rPr lang="en-US" sz="3800" i="1" cap="small" dirty="0"/>
              <a:t>must</a:t>
            </a:r>
            <a:r>
              <a:rPr lang="en-US" sz="3800" b="0" dirty="0"/>
              <a:t> document changes to dependencies </a:t>
            </a:r>
            <a:br>
              <a:rPr lang="en-US" sz="3800" b="0" dirty="0"/>
            </a:br>
            <a:r>
              <a:rPr lang="en-US" sz="3800" b="0" dirty="0"/>
              <a:t>during the development of the specification,</a:t>
            </a:r>
          </a:p>
          <a:p>
            <a:r>
              <a:rPr lang="en-US" sz="3800" i="1" cap="small" dirty="0"/>
              <a:t>must</a:t>
            </a:r>
            <a:r>
              <a:rPr lang="en-US" sz="3800" b="0" dirty="0"/>
              <a:t> document how adequate </a:t>
            </a:r>
            <a:br>
              <a:rPr lang="en-US" sz="3800" b="0" dirty="0"/>
            </a:br>
            <a:r>
              <a:rPr lang="en-US" sz="3800" b="0" dirty="0"/>
              <a:t>implementation experience will be </a:t>
            </a:r>
            <a:br>
              <a:rPr lang="en-US" sz="3800" b="0" dirty="0"/>
            </a:br>
            <a:r>
              <a:rPr lang="en-US" sz="3800" b="0" dirty="0"/>
              <a:t>demonstrated,</a:t>
            </a:r>
          </a:p>
          <a:p>
            <a:r>
              <a:rPr lang="en-US" sz="3800" i="1" cap="small" dirty="0"/>
              <a:t>must</a:t>
            </a:r>
            <a:r>
              <a:rPr lang="en-US" sz="3800" b="0" dirty="0"/>
              <a:t> specify the deadline for comments, </a:t>
            </a:r>
            <a:br>
              <a:rPr lang="en-US" sz="3800" b="0" dirty="0"/>
            </a:br>
            <a:r>
              <a:rPr lang="en-US" sz="3800" b="0" dirty="0"/>
              <a:t>which </a:t>
            </a:r>
            <a:r>
              <a:rPr lang="en-US" sz="3800" i="1" cap="small" dirty="0"/>
              <a:t>must</a:t>
            </a:r>
            <a:r>
              <a:rPr lang="en-US" sz="3800" b="0" dirty="0"/>
              <a:t> be </a:t>
            </a:r>
            <a:r>
              <a:rPr lang="en-US" sz="3800" dirty="0"/>
              <a:t>at least</a:t>
            </a:r>
            <a:r>
              <a:rPr lang="en-US" sz="3800" b="0" dirty="0"/>
              <a:t> four weeks after publication, and </a:t>
            </a:r>
            <a:r>
              <a:rPr lang="en-US" sz="3800" i="1" cap="small" dirty="0"/>
              <a:t>should</a:t>
            </a:r>
            <a:r>
              <a:rPr lang="en-US" sz="3800" b="0" dirty="0"/>
              <a:t> be longer for complex documents,</a:t>
            </a:r>
          </a:p>
          <a:p>
            <a:r>
              <a:rPr lang="en-US" sz="3800" i="1" cap="small" dirty="0"/>
              <a:t>must</a:t>
            </a:r>
            <a:r>
              <a:rPr lang="en-US" sz="3800" b="0" dirty="0"/>
              <a:t> show that the specification has received wide review, and</a:t>
            </a:r>
          </a:p>
          <a:p>
            <a:r>
              <a:rPr lang="en-US" sz="3800" i="1" cap="small" dirty="0"/>
              <a:t>may</a:t>
            </a:r>
            <a:r>
              <a:rPr lang="en-US" sz="3800" b="0" dirty="0"/>
              <a:t> identify features in the document as "at risk". These features </a:t>
            </a:r>
            <a:r>
              <a:rPr lang="en-US" sz="3800" i="1" cap="small" dirty="0"/>
              <a:t>may</a:t>
            </a:r>
            <a:r>
              <a:rPr lang="en-US" sz="3800" b="0" dirty="0"/>
              <a:t> be removed before advancement to Proposed Recommendation without a requirement to publish a new Candidate Recommendation.</a:t>
            </a:r>
          </a:p>
          <a:p>
            <a:pPr marL="0" indent="0">
              <a:buNone/>
            </a:pPr>
            <a:endParaRPr lang="en-US" sz="3800" b="0" dirty="0"/>
          </a:p>
          <a:p>
            <a:pPr marL="0" indent="0">
              <a:buNone/>
            </a:pPr>
            <a:endParaRPr lang="en-US" sz="3800" b="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2F2B-5CBE-42C7-9F6D-CBA90868B13C}"/>
              </a:ext>
            </a:extLst>
          </p:cNvPr>
          <p:cNvSpPr txBox="1"/>
          <p:nvPr/>
        </p:nvSpPr>
        <p:spPr>
          <a:xfrm>
            <a:off x="1872761" y="1240834"/>
            <a:ext cx="3962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BLAH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A2DCD-5A8F-40B8-97C6-47ED5771A1BD}"/>
              </a:ext>
            </a:extLst>
          </p:cNvPr>
          <p:cNvSpPr txBox="1"/>
          <p:nvPr/>
        </p:nvSpPr>
        <p:spPr>
          <a:xfrm>
            <a:off x="4101611" y="2729313"/>
            <a:ext cx="38671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BLAH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5599C-3C6B-48D4-ABC9-0B638C0A2923}"/>
              </a:ext>
            </a:extLst>
          </p:cNvPr>
          <p:cNvSpPr txBox="1"/>
          <p:nvPr/>
        </p:nvSpPr>
        <p:spPr>
          <a:xfrm>
            <a:off x="6435236" y="4317420"/>
            <a:ext cx="3667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BLAH</a:t>
            </a:r>
          </a:p>
        </p:txBody>
      </p:sp>
    </p:spTree>
    <p:extLst>
      <p:ext uri="{BB962C8B-B14F-4D97-AF65-F5344CB8AC3E}">
        <p14:creationId xmlns:p14="http://schemas.microsoft.com/office/powerpoint/2010/main" val="66226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F487-4E80-4DA7-A1AA-8933ECF5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WCAG</a:t>
            </a:r>
            <a:r>
              <a:rPr lang="en-US" dirty="0"/>
              <a:t> 2.1 CR Exit Criteria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A916601-D4DE-41C8-9342-93C0F19FB2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90346" y="1378438"/>
            <a:ext cx="8229600" cy="46990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>
                <a:highlight>
                  <a:srgbClr val="FFFF00"/>
                </a:highlight>
              </a:rPr>
              <a:t>At least 5 conforming Web sites are available</a:t>
            </a:r>
            <a:r>
              <a:rPr lang="en-US" b="0" dirty="0"/>
              <a:t>, of which:</a:t>
            </a:r>
          </a:p>
          <a:p>
            <a:pPr lvl="1"/>
            <a:r>
              <a:rPr lang="en-US" b="0" dirty="0"/>
              <a:t>At least four conform at level AA</a:t>
            </a:r>
          </a:p>
          <a:p>
            <a:pPr lvl="1"/>
            <a:r>
              <a:rPr lang="en-US" b="0" dirty="0"/>
              <a:t>At least one conforms at level AAA;</a:t>
            </a:r>
          </a:p>
          <a:p>
            <a:pPr lvl="1"/>
            <a:r>
              <a:rPr lang="en-US" b="0" dirty="0"/>
              <a:t>At least one conforming site relies on one platform (Operating system, user agent, assistive technology) </a:t>
            </a:r>
            <a:r>
              <a:rPr lang="en-US" b="0" u="sng" dirty="0"/>
              <a:t>with touch screen and small screen support.</a:t>
            </a:r>
            <a:br>
              <a:rPr lang="en-US" b="0" u="sng" dirty="0"/>
            </a:br>
            <a:endParaRPr lang="en-US" b="0" u="sng" dirty="0"/>
          </a:p>
          <a:p>
            <a:r>
              <a:rPr lang="en-US" b="0" dirty="0">
                <a:highlight>
                  <a:srgbClr val="FFFF00"/>
                </a:highlight>
              </a:rPr>
              <a:t>At least two implementations exist </a:t>
            </a:r>
            <a:r>
              <a:rPr lang="en-US" b="0" dirty="0"/>
              <a:t>for each success criterion added in </a:t>
            </a:r>
            <a:r>
              <a:rPr lang="en-US" b="0" dirty="0" err="1"/>
              <a:t>WCAG</a:t>
            </a:r>
            <a:r>
              <a:rPr lang="en-US" b="0" dirty="0"/>
              <a:t> 2.1 </a:t>
            </a:r>
            <a:br>
              <a:rPr lang="en-US" b="0" dirty="0"/>
            </a:br>
            <a:r>
              <a:rPr lang="en-US" b="0" dirty="0"/>
              <a:t>(Success Criteria from </a:t>
            </a:r>
            <a:r>
              <a:rPr lang="en-US" b="0" dirty="0" err="1"/>
              <a:t>WCAG</a:t>
            </a:r>
            <a:r>
              <a:rPr lang="en-US" b="0" dirty="0"/>
              <a:t> 2.0 do not need new implementations);</a:t>
            </a:r>
            <a:br>
              <a:rPr lang="en-US" b="0" dirty="0"/>
            </a:br>
            <a:endParaRPr lang="en-US" b="0" dirty="0"/>
          </a:p>
          <a:p>
            <a:r>
              <a:rPr lang="en-US" b="0" dirty="0">
                <a:highlight>
                  <a:srgbClr val="FFFF00"/>
                </a:highlight>
              </a:rPr>
              <a:t>Accessibility support documentation is provided </a:t>
            </a:r>
            <a:r>
              <a:rPr lang="en-US" b="0" dirty="0"/>
              <a:t>such that:</a:t>
            </a:r>
          </a:p>
          <a:p>
            <a:pPr lvl="1"/>
            <a:r>
              <a:rPr lang="en-US" b="0" dirty="0"/>
              <a:t>Evidence of successful implementation is available for SC added to </a:t>
            </a:r>
            <a:r>
              <a:rPr lang="en-US" b="0" dirty="0" err="1"/>
              <a:t>WCAG</a:t>
            </a:r>
            <a:r>
              <a:rPr lang="en-US" b="0" dirty="0"/>
              <a:t> 2.1.</a:t>
            </a:r>
          </a:p>
          <a:p>
            <a:pPr lvl="1"/>
            <a:r>
              <a:rPr lang="en-US" b="0" dirty="0"/>
              <a:t>Documentation is provided for at least four platforms (operating system/user agent/assistive technology combinations).</a:t>
            </a:r>
            <a:br>
              <a:rPr lang="en-US" b="0" dirty="0"/>
            </a:br>
            <a:endParaRPr lang="en-US" b="0" dirty="0"/>
          </a:p>
          <a:p>
            <a:r>
              <a:rPr lang="en-US" b="0" dirty="0">
                <a:highlight>
                  <a:srgbClr val="FFFF00"/>
                </a:highlight>
              </a:rPr>
              <a:t>All Sufficient Techniques</a:t>
            </a:r>
            <a:r>
              <a:rPr lang="en-US" b="0" dirty="0"/>
              <a:t> listed in Understanding </a:t>
            </a:r>
            <a:r>
              <a:rPr lang="en-US" b="0" dirty="0" err="1"/>
              <a:t>WCAG</a:t>
            </a:r>
            <a:r>
              <a:rPr lang="en-US" b="0" dirty="0"/>
              <a:t> 2.1 at the end of the Candidate Recommendation period </a:t>
            </a:r>
            <a:r>
              <a:rPr lang="en-US" b="0" dirty="0">
                <a:highlight>
                  <a:srgbClr val="FFFF00"/>
                </a:highlight>
              </a:rPr>
              <a:t>contain test procedures</a:t>
            </a:r>
            <a:r>
              <a:rPr lang="en-US" b="0" dirty="0"/>
              <a:t>;</a:t>
            </a:r>
            <a:br>
              <a:rPr lang="en-US" b="0" dirty="0"/>
            </a:br>
            <a:endParaRPr lang="en-US" b="0" dirty="0"/>
          </a:p>
          <a:p>
            <a:r>
              <a:rPr lang="en-US" b="0" dirty="0">
                <a:highlight>
                  <a:srgbClr val="FFFF00"/>
                </a:highlight>
              </a:rPr>
              <a:t>The Working Group has responded formally to all issues raised</a:t>
            </a:r>
            <a:r>
              <a:rPr lang="en-US" b="0" dirty="0"/>
              <a:t> against this document related to any implementation efforts during the Candidate Recommendation period.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que Theme">
  <a:themeElements>
    <a:clrScheme name="DequeThemeColors">
      <a:dk1>
        <a:sysClr val="windowText" lastClr="000000"/>
      </a:dk1>
      <a:lt1>
        <a:sysClr val="window" lastClr="FFFFFF"/>
      </a:lt1>
      <a:dk2>
        <a:srgbClr val="4B4F54"/>
      </a:dk2>
      <a:lt2>
        <a:srgbClr val="E7E6E6"/>
      </a:lt2>
      <a:accent1>
        <a:srgbClr val="0077C8"/>
      </a:accent1>
      <a:accent2>
        <a:srgbClr val="003349"/>
      </a:accent2>
      <a:accent3>
        <a:srgbClr val="E03C31"/>
      </a:accent3>
      <a:accent4>
        <a:srgbClr val="8EDD65"/>
      </a:accent4>
      <a:accent5>
        <a:srgbClr val="D0CECE"/>
      </a:accent5>
      <a:accent6>
        <a:srgbClr val="8EAADB"/>
      </a:accent6>
      <a:hlink>
        <a:srgbClr val="0070C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randedSlides-Draftv3.pptx" id="{CC1C3D05-F8EB-4EAD-8291-EF5D140F8469}" vid="{124A8A86-2731-43B6-828F-43147F554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11935</TotalTime>
  <Words>780</Words>
  <Application>Microsoft Office PowerPoint</Application>
  <PresentationFormat>Widescreen</PresentationFormat>
  <Paragraphs>186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Rounded MT Bold</vt:lpstr>
      <vt:lpstr>Calibri</vt:lpstr>
      <vt:lpstr>Calibri Light</vt:lpstr>
      <vt:lpstr>Century Gothic</vt:lpstr>
      <vt:lpstr>Courier New</vt:lpstr>
      <vt:lpstr>Wingdings</vt:lpstr>
      <vt:lpstr>Deque Theme</vt:lpstr>
      <vt:lpstr>One Problem, Two Success Criteria WCAG 2.1, Sausage Making, and a Carrot &amp; Stick  (A Case Study)</vt:lpstr>
      <vt:lpstr>PowerPoint Presentation</vt:lpstr>
      <vt:lpstr>Touring the Sausage Factory</vt:lpstr>
      <vt:lpstr>What the Future Holds</vt:lpstr>
      <vt:lpstr>PowerPoint Presentation</vt:lpstr>
      <vt:lpstr>PowerPoint Presentation</vt:lpstr>
      <vt:lpstr>Requirements for WCAG 2.x</vt:lpstr>
      <vt:lpstr>The Paperwork (W3C Process)</vt:lpstr>
      <vt:lpstr>WCAG 2.1 CR Exit Criteria</vt:lpstr>
      <vt:lpstr>Severity Levels: A, AA, AAA</vt:lpstr>
      <vt:lpstr>Descriptive vs. Prescriptive</vt:lpstr>
      <vt:lpstr>Taking A Closer Look</vt:lpstr>
      <vt:lpstr>Support Personalization</vt:lpstr>
      <vt:lpstr>Original Proposed Success Criteria from COGA TF</vt:lpstr>
      <vt:lpstr>Personalization Semantics 1.0</vt:lpstr>
      <vt:lpstr>A, AA, AAA</vt:lpstr>
      <vt:lpstr>Crawling before running</vt:lpstr>
      <vt:lpstr>Success Criterion 1.3.4  Identify Common Purpose (AA)</vt:lpstr>
      <vt:lpstr>Success Criterion 1.3.5  Identify Purpose(AAA)</vt:lpstr>
      <vt:lpstr>Programmatically Determined  (Programmatically Determinable)</vt:lpstr>
      <vt:lpstr>At Risk (March 2018)</vt:lpstr>
      <vt:lpstr>Identify Common Purpose (1.3.4)</vt:lpstr>
      <vt:lpstr>1) Publicly Published Schema – HTML5 Autofill Tokens </vt:lpstr>
      <vt:lpstr>2) Attaching the Metadata - Using Autocomplete</vt:lpstr>
      <vt:lpstr>3) Ability to implement &amp; show value </vt:lpstr>
      <vt:lpstr>Identify Purpose (1.3.5 )</vt:lpstr>
      <vt:lpstr>PowerPoint Presentation</vt:lpstr>
      <vt:lpstr>Demonstration of implement-ability</vt:lpstr>
      <vt:lpstr>Now what?</vt:lpstr>
      <vt:lpstr>A Deque Extension for SC 1.3.4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Bateman</dc:creator>
  <cp:lastModifiedBy>John Foliot</cp:lastModifiedBy>
  <cp:revision>113</cp:revision>
  <dcterms:created xsi:type="dcterms:W3CDTF">2018-02-15T19:12:12Z</dcterms:created>
  <dcterms:modified xsi:type="dcterms:W3CDTF">2018-03-22T20:52:55Z</dcterms:modified>
</cp:coreProperties>
</file>